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9" r:id="rId4"/>
    <p:sldId id="265" r:id="rId5"/>
    <p:sldId id="268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25"/>
  </p:normalViewPr>
  <p:slideViewPr>
    <p:cSldViewPr snapToGrid="0" showGuides="1">
      <p:cViewPr varScale="1">
        <p:scale>
          <a:sx n="110" d="100"/>
          <a:sy n="110" d="100"/>
        </p:scale>
        <p:origin x="42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6F62B-F918-9E43-8C53-692E29446E3A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CE10D-22E2-DA49-8F9E-97CA6BBF1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1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AAC14-C940-EDB5-ADA2-60F8938D4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976C54-6C2A-7C7D-F9FD-6E9265C83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A0B1F-2396-487A-CB28-AC8C27A30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9084E-DE23-154D-3E31-E83F67DC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B0BD0-418F-8A38-20A5-BC45EED6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2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1F41-8A54-D09A-7AE2-4928314F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86F03-E55A-A471-48DA-DC6364E47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86F9-3B4F-8D99-B6CC-69180C08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808B4-8610-11F3-4F88-41BEE226B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23EAD-94F6-8B14-75EC-9CBE284D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2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8FE758-6698-A47B-7322-A7E6AC4E0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767FE-912B-AA20-8B8A-43F961CC0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FB554-8BA6-C953-E7AB-403F0C01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E0883-C27B-0ECB-9469-2AE96DCB5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519D6-32B1-F3A8-3C44-B92258C8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5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081B8-E06B-7161-5994-7A2C0844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49E88-8F25-DDC6-E8B2-8C86524A2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4C1F-5964-E3C3-C442-07DEB2C1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34BAB-9482-8455-AD2C-B636E614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96042-8419-E4C0-751A-49EB6499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1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78DA-4FCA-D606-1447-9DB627D9E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11C7B-0C69-8A38-9B7A-CDACD9A45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7B66A-080B-55BC-6ED9-236D8233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DC6A1-2B0D-15B3-1C1A-DBBB3B12F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C3C11-3014-9799-E622-CE376BAFC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3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FDCF5-A3D4-0B1A-0A8F-7D9F1C9E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90DC4-6CB8-99F1-FA2F-7CB19092E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0D998-713B-24ED-6F5F-57779A2BC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0B1C2-0609-A594-62F3-D49B47662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A6BB3-4F59-E679-5D88-1F057B9A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B4E51-9838-0C69-DE3F-A6DC7DFE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1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80E8D-BD53-18D5-AA19-DBC64050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69D01-4689-295B-7DAA-BCBFC3981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7EB66-5AD1-138B-B41A-557BA7693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B1B57C-79F9-9B80-E44F-DC5A064A8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A1558-AF1A-1157-3ABB-95F6171FB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3499C3-1554-A104-9E60-96262814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4A9266-3F21-1025-7A86-C401E6F35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8C8AEE-FB99-994E-FEF2-E8A225A49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4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CD260-5E06-1770-2B00-2274DED60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CFC5B3-7541-BAE4-8357-735B0EB84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C14C7-5BA3-934D-F4FB-39C699F3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4FF16-FAAF-7454-C791-A930B276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1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5549DE-EA2F-CEE1-EA43-736435FA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3B354B-6212-642A-3B8F-6DF83F350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1A30E-FADA-2DA6-0BEA-E65C4278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8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2D6D4-BD52-E175-A414-2A65628E4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EE2D1-2F73-720E-23E9-E51126C3C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21BA8-3FA1-102E-F6A6-2959CCF7C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03CB1-39F2-6ACA-9E66-6E545769B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A8886-E27C-30E8-B056-878BC777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CA0A7A-7DFD-6F40-6F90-4D81046E3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0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8B63-B2C3-48AE-1EE5-925D890FC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4F80A8-28DD-5CFA-D016-9C10D99E4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442F5-2F43-21B6-ED7D-4190CD2DE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9C822-9ADD-651C-52CE-A06D09839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7DCF1-FC17-2C6B-39B5-AB0FF84FB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4B372-799C-6A44-8083-A887612A7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9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0B137-B7F0-EBFF-51E6-E74B8CAB5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C42C2-812F-738C-B6A2-896BD241A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9ABBF-7EA0-ED78-0FD1-1BA6FCDB1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E76E2D-AC24-A047-A445-1C56008A77A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84132-8771-7489-9F72-89EF97D09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1AA34-4790-DC18-57AD-A5390C38D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6FEE4-8FE2-2A4C-B755-858BEBB1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1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xcedr.com/resources/protein-gel-electrophoresi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A0B0C-AD5E-D478-B268-90C0017822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on cell-free synthetic biology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FC58E-0B9A-5F47-6BE0-87E24183A3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Week 3</a:t>
            </a:r>
            <a:endParaRPr lang="en-US" dirty="0"/>
          </a:p>
          <a:p>
            <a:r>
              <a:rPr lang="en-US" dirty="0" err="1"/>
              <a:t>Maerkl</a:t>
            </a:r>
            <a:r>
              <a:rPr lang="en-US" dirty="0"/>
              <a:t> Lab </a:t>
            </a:r>
          </a:p>
          <a:p>
            <a:r>
              <a:rPr lang="en-US" dirty="0"/>
              <a:t>September 2025</a:t>
            </a:r>
          </a:p>
          <a:p>
            <a:r>
              <a:rPr lang="en-US" dirty="0"/>
              <a:t>EPFL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051CB1-4256-AF37-FB54-1D034DB03419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F369D4-CC9F-866E-4CE8-E2C0EAA296D9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256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D9944-D2BA-8E8C-2761-D82EBD444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68E509-D97D-159F-FAAF-D889E3721BC2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7D6858-9A9B-C78B-FDC6-8625DECAAC9C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Gel electrophoresis for proteins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50C5C-7BD1-94A8-B43E-61177C6BBE53}"/>
              </a:ext>
            </a:extLst>
          </p:cNvPr>
          <p:cNvSpPr txBox="1"/>
          <p:nvPr/>
        </p:nvSpPr>
        <p:spPr>
          <a:xfrm>
            <a:off x="3933550" y="6646907"/>
            <a:ext cx="33425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https://</a:t>
            </a:r>
            <a:r>
              <a:rPr lang="en-US" sz="900" dirty="0" err="1">
                <a:solidFill>
                  <a:schemeClr val="bg1"/>
                </a:solidFill>
              </a:rPr>
              <a:t>www.mblbio.com</a:t>
            </a:r>
            <a:r>
              <a:rPr lang="en-US" sz="900" dirty="0">
                <a:solidFill>
                  <a:schemeClr val="bg1"/>
                </a:solidFill>
              </a:rPr>
              <a:t>/bio/g/support/method/</a:t>
            </a:r>
            <a:r>
              <a:rPr lang="en-US" sz="900" dirty="0" err="1">
                <a:solidFill>
                  <a:schemeClr val="bg1"/>
                </a:solidFill>
              </a:rPr>
              <a:t>sds-page.html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3D126F-D19A-3319-ED2C-CFFFFF98AB58}"/>
              </a:ext>
            </a:extLst>
          </p:cNvPr>
          <p:cNvSpPr txBox="1"/>
          <p:nvPr/>
        </p:nvSpPr>
        <p:spPr>
          <a:xfrm>
            <a:off x="115747" y="740780"/>
            <a:ext cx="91092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Gel parameters:</a:t>
            </a:r>
          </a:p>
          <a:p>
            <a:r>
              <a:rPr lang="en-US" dirty="0"/>
              <a:t>Higher polyacrylamide concentration -&gt; smaller pores -&gt; resolve smaller proteins</a:t>
            </a:r>
          </a:p>
          <a:p>
            <a:r>
              <a:rPr lang="en-US" dirty="0"/>
              <a:t>Lower polyacrylamide concentration -&gt; bigger pores -&gt; resolve bigger proteins</a:t>
            </a:r>
          </a:p>
          <a:p>
            <a:r>
              <a:rPr lang="en-US" dirty="0"/>
              <a:t>Concentration of substrates and time of polymerization inversely correlates with pore size</a:t>
            </a:r>
          </a:p>
          <a:p>
            <a:endParaRPr lang="en-US" dirty="0"/>
          </a:p>
          <a:p>
            <a:r>
              <a:rPr lang="en-US" dirty="0"/>
              <a:t>Two systems: </a:t>
            </a:r>
          </a:p>
          <a:p>
            <a:r>
              <a:rPr lang="en-US" dirty="0"/>
              <a:t>Laemmli: less expensive, homemade ; Bis-Tris: higher resolution, better protein stability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7164AC5-4452-6309-F2E3-5E5D03782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088136"/>
              </p:ext>
            </p:extLst>
          </p:nvPr>
        </p:nvGraphicFramePr>
        <p:xfrm>
          <a:off x="252072" y="2810140"/>
          <a:ext cx="8127999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668176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2886701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92999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Laemmli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Bis-Tris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52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polyacrylamide, Tris-HCl (pH 6.8 or 8.8), SDS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polyacrylamide (gradient), Bis-Tris (pH 6.4-7.0), SDS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51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Sample buffer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SDS, glycerol, tris-HCl, DTT, dye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SDS, glycerol, tris-HCl, DTT, dye (and more…)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284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Stacking gel buffer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Tris-HCl (pH 6.8)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Bis-Tris (pH 6.4-7)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20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Resolving gel buffer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Tris-HCl (pH 8.8)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312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Running buffer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Tris, glycine, SDS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MOPS/</a:t>
                      </a:r>
                      <a:r>
                        <a:rPr lang="en-US" dirty="0" err="1"/>
                        <a:t>MES,Tris</a:t>
                      </a:r>
                      <a:r>
                        <a:rPr lang="en-US" dirty="0"/>
                        <a:t>, SDS, EDTA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881388"/>
                  </a:ext>
                </a:extLst>
              </a:tr>
            </a:tbl>
          </a:graphicData>
        </a:graphic>
      </p:graphicFrame>
      <p:pic>
        <p:nvPicPr>
          <p:cNvPr id="6146" name="Picture 2" descr="The principle and method of polyacrylamide gel electrophoresis (SDS-PAGE) |  MBL Life Sience -GLOBAL-">
            <a:extLst>
              <a:ext uri="{FF2B5EF4-FFF2-40B4-BE49-F238E27FC236}">
                <a16:creationId xmlns:a16="http://schemas.microsoft.com/office/drawing/2014/main" id="{34526CB2-622A-05EE-FFFE-DDB77E99C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436" y="2698676"/>
            <a:ext cx="31369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2CCDDA8-1FED-9BB7-9696-284B96DE5BA8}"/>
              </a:ext>
            </a:extLst>
          </p:cNvPr>
          <p:cNvSpPr txBox="1"/>
          <p:nvPr/>
        </p:nvSpPr>
        <p:spPr>
          <a:xfrm>
            <a:off x="8694436" y="2134972"/>
            <a:ext cx="172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Stacking effect: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30BEC1-32F8-23D6-F3E6-1F2118FB8F3B}"/>
              </a:ext>
            </a:extLst>
          </p:cNvPr>
          <p:cNvSpPr txBox="1"/>
          <p:nvPr/>
        </p:nvSpPr>
        <p:spPr>
          <a:xfrm>
            <a:off x="8694436" y="5376074"/>
            <a:ext cx="3497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Proteins electrophoretic mobility between Cl</a:t>
            </a:r>
            <a:r>
              <a:rPr lang="en-US" sz="1200" baseline="30000" dirty="0"/>
              <a:t>-</a:t>
            </a:r>
            <a:r>
              <a:rPr lang="en-US" sz="1200" dirty="0"/>
              <a:t> and glycine</a:t>
            </a:r>
          </a:p>
          <a:p>
            <a:r>
              <a:rPr lang="en-US" sz="1200" dirty="0"/>
              <a:t>Proteins compressed in narrow zone between the 2 fronts due to generated electric field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E1F69-C75D-E555-2804-B7028B39752D}"/>
              </a:ext>
            </a:extLst>
          </p:cNvPr>
          <p:cNvSpPr txBox="1"/>
          <p:nvPr/>
        </p:nvSpPr>
        <p:spPr>
          <a:xfrm>
            <a:off x="1196693" y="6207071"/>
            <a:ext cx="623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MES: better for small proteins, MOPS: better for big proteins</a:t>
            </a:r>
          </a:p>
        </p:txBody>
      </p:sp>
    </p:spTree>
    <p:extLst>
      <p:ext uri="{BB962C8B-B14F-4D97-AF65-F5344CB8AC3E}">
        <p14:creationId xmlns:p14="http://schemas.microsoft.com/office/powerpoint/2010/main" val="192569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C634E-D15D-597A-ACA8-272051AA9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42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Aim: Compare different protein production methods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Cell density measurement by spectrophotometry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Protein expression in E. coli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SDS-PAGE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C2234E-B886-509A-829B-E6E9C9FACCB2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EDAE1F-3125-FCF0-8375-C9E3524C3480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Today’s tasks</a:t>
            </a:r>
          </a:p>
        </p:txBody>
      </p:sp>
    </p:spTree>
    <p:extLst>
      <p:ext uri="{BB962C8B-B14F-4D97-AF65-F5344CB8AC3E}">
        <p14:creationId xmlns:p14="http://schemas.microsoft.com/office/powerpoint/2010/main" val="263712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2DEFE-6486-6F10-289E-D10B7D316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OD600 measurements OD600-implen-OD600-Measurements-on-different-photometer-types-lower-absorbance-reading-g">
            <a:extLst>
              <a:ext uri="{FF2B5EF4-FFF2-40B4-BE49-F238E27FC236}">
                <a16:creationId xmlns:a16="http://schemas.microsoft.com/office/drawing/2014/main" id="{4A7D6D9E-8220-CEFF-9A5D-D0AED21D3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040" y="1148969"/>
            <a:ext cx="8737438" cy="537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9165D71-94F1-0880-AB64-93825712A8C8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9E771-A4BA-21E2-55C8-062A67082598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Cell density measurement by spectrophotometry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9B104A-DEE5-58BF-BF48-82DFABF83EAD}"/>
              </a:ext>
            </a:extLst>
          </p:cNvPr>
          <p:cNvSpPr txBox="1"/>
          <p:nvPr/>
        </p:nvSpPr>
        <p:spPr>
          <a:xfrm>
            <a:off x="4548941" y="6649285"/>
            <a:ext cx="28921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https://</a:t>
            </a:r>
            <a:r>
              <a:rPr lang="en-US" sz="900" dirty="0" err="1">
                <a:solidFill>
                  <a:schemeClr val="bg1"/>
                </a:solidFill>
              </a:rPr>
              <a:t>www.implen.de</a:t>
            </a:r>
            <a:r>
              <a:rPr lang="en-US" sz="900" dirty="0">
                <a:solidFill>
                  <a:schemeClr val="bg1"/>
                </a:solidFill>
              </a:rPr>
              <a:t>/od600-diluphotometer/od600/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0FFE36-D139-DF45-8D17-D3051A630D0F}"/>
              </a:ext>
            </a:extLst>
          </p:cNvPr>
          <p:cNvSpPr txBox="1"/>
          <p:nvPr/>
        </p:nvSpPr>
        <p:spPr>
          <a:xfrm>
            <a:off x="100208" y="687522"/>
            <a:ext cx="11699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Principle: </a:t>
            </a:r>
            <a:r>
              <a:rPr lang="en-US" dirty="0"/>
              <a:t>Measure cell concentration by detecting light scattering from a cell suspension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2CD790-BDB9-ED81-9A84-0267B99A0218}"/>
              </a:ext>
            </a:extLst>
          </p:cNvPr>
          <p:cNvSpPr txBox="1"/>
          <p:nvPr/>
        </p:nvSpPr>
        <p:spPr>
          <a:xfrm>
            <a:off x="1429040" y="3115924"/>
            <a:ext cx="21836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1. Incoming light (600 nm)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00D842-5906-D0ED-9AAE-AF4708620C43}"/>
              </a:ext>
            </a:extLst>
          </p:cNvPr>
          <p:cNvSpPr txBox="1"/>
          <p:nvPr/>
        </p:nvSpPr>
        <p:spPr>
          <a:xfrm>
            <a:off x="2401313" y="1088169"/>
            <a:ext cx="4459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2. Light scattering (prevents from reaching the detector)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9C94E-D9E7-733D-6813-58DDDDD964D1}"/>
              </a:ext>
            </a:extLst>
          </p:cNvPr>
          <p:cNvSpPr txBox="1"/>
          <p:nvPr/>
        </p:nvSpPr>
        <p:spPr>
          <a:xfrm>
            <a:off x="5625772" y="1529059"/>
            <a:ext cx="4323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3. Detector (sensor measures amount of light not scattered but that is transmitted, compared to blank)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E3BE5-63F2-E663-B6B0-5DFC0E2758D0}"/>
              </a:ext>
            </a:extLst>
          </p:cNvPr>
          <p:cNvSpPr txBox="1"/>
          <p:nvPr/>
        </p:nvSpPr>
        <p:spPr>
          <a:xfrm>
            <a:off x="9861045" y="3567349"/>
            <a:ext cx="24659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4. Output: optical density (OD</a:t>
            </a:r>
            <a:r>
              <a:rPr lang="en-US" sz="1400" baseline="-25000" dirty="0">
                <a:solidFill>
                  <a:srgbClr val="FF0000"/>
                </a:solidFill>
              </a:rPr>
              <a:t>600 nm  </a:t>
            </a:r>
            <a:r>
              <a:rPr lang="en-US" sz="1400" dirty="0">
                <a:solidFill>
                  <a:srgbClr val="FF0000"/>
                </a:solidFill>
              </a:rPr>
              <a:t>measures how much light scattered by cells)</a:t>
            </a:r>
          </a:p>
        </p:txBody>
      </p:sp>
    </p:spTree>
    <p:extLst>
      <p:ext uri="{BB962C8B-B14F-4D97-AF65-F5344CB8AC3E}">
        <p14:creationId xmlns:p14="http://schemas.microsoft.com/office/powerpoint/2010/main" val="95674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" grpId="0"/>
      <p:bldP spid="3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303B2-BB4D-6DFF-28EF-1C76FC07D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6CFA27-AB1C-7E9D-1D59-F88DA6F98DF8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298F41-3EDD-7D29-171F-B6CC7C388D27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Cell density measurement by spectrophotometry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CADF29-B133-4DF8-3525-A8C4C9895BF4}"/>
              </a:ext>
            </a:extLst>
          </p:cNvPr>
          <p:cNvSpPr txBox="1"/>
          <p:nvPr/>
        </p:nvSpPr>
        <p:spPr>
          <a:xfrm>
            <a:off x="2486715" y="6635657"/>
            <a:ext cx="67457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https://</a:t>
            </a:r>
            <a:r>
              <a:rPr lang="en-US" sz="900" dirty="0" err="1">
                <a:solidFill>
                  <a:schemeClr val="bg1"/>
                </a:solidFill>
              </a:rPr>
              <a:t>www.sigmaaldrich.com</a:t>
            </a:r>
            <a:r>
              <a:rPr lang="en-US" sz="900" dirty="0">
                <a:solidFill>
                  <a:schemeClr val="bg1"/>
                </a:solidFill>
              </a:rPr>
              <a:t>/</a:t>
            </a:r>
            <a:r>
              <a:rPr lang="en-US" sz="900" dirty="0" err="1">
                <a:solidFill>
                  <a:schemeClr val="bg1"/>
                </a:solidFill>
              </a:rPr>
              <a:t>deepweb</a:t>
            </a:r>
            <a:r>
              <a:rPr lang="en-US" sz="900" dirty="0">
                <a:solidFill>
                  <a:schemeClr val="bg1"/>
                </a:solidFill>
              </a:rPr>
              <a:t>/assets/</a:t>
            </a:r>
            <a:r>
              <a:rPr lang="en-US" sz="900" dirty="0" err="1">
                <a:solidFill>
                  <a:schemeClr val="bg1"/>
                </a:solidFill>
              </a:rPr>
              <a:t>sigmaaldrich</a:t>
            </a:r>
            <a:r>
              <a:rPr lang="en-US" sz="900" dirty="0">
                <a:solidFill>
                  <a:schemeClr val="bg1"/>
                </a:solidFill>
              </a:rPr>
              <a:t>/product/documents/426/740/sq-cell-density-od600-appnote-mk.pdf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FD742-5AF2-B33C-AE11-9E0B24050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34" y="1401921"/>
            <a:ext cx="4972291" cy="4351338"/>
          </a:xfrm>
        </p:spPr>
        <p:txBody>
          <a:bodyPr/>
          <a:lstStyle/>
          <a:p>
            <a:r>
              <a:rPr lang="en-US" sz="1800" dirty="0"/>
              <a:t>OD600 nm correlates positively with cell density</a:t>
            </a:r>
          </a:p>
          <a:p>
            <a:endParaRPr lang="en-US" sz="1800" dirty="0"/>
          </a:p>
          <a:p>
            <a:r>
              <a:rPr lang="en-US" sz="1800" dirty="0"/>
              <a:t>Standard curve to determine unknown cell concentration, based on experimental data (OD versus cell count) </a:t>
            </a:r>
          </a:p>
          <a:p>
            <a:pPr marL="457200" lvl="1" indent="0">
              <a:buNone/>
            </a:pPr>
            <a:r>
              <a:rPr lang="en-US" sz="1800" dirty="0"/>
              <a:t>Example factor: 1 OD600 nm equivalent to </a:t>
            </a:r>
            <a:r>
              <a:rPr lang="en-GB" sz="1800" dirty="0"/>
              <a:t>8 x 10^8 E. coli cells/mL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92DDF-0574-66DC-83BB-B4561F909542}"/>
              </a:ext>
            </a:extLst>
          </p:cNvPr>
          <p:cNvSpPr txBox="1"/>
          <p:nvPr/>
        </p:nvSpPr>
        <p:spPr>
          <a:xfrm>
            <a:off x="502534" y="784899"/>
            <a:ext cx="3154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Determine cell concentration: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B5EB41-F875-0893-302B-195A9981020D}"/>
              </a:ext>
            </a:extLst>
          </p:cNvPr>
          <p:cNvSpPr txBox="1"/>
          <p:nvPr/>
        </p:nvSpPr>
        <p:spPr>
          <a:xfrm>
            <a:off x="6957595" y="784899"/>
            <a:ext cx="51032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Limitations: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Depends on light scattering, much less on light absorbance</a:t>
            </a:r>
          </a:p>
          <a:p>
            <a:pPr lvl="1"/>
            <a:r>
              <a:rPr lang="en-US" dirty="0"/>
              <a:t>Beer-Lambert law not accurate for high-cell density</a:t>
            </a:r>
          </a:p>
          <a:p>
            <a:pPr lvl="1"/>
            <a:r>
              <a:rPr lang="en-US" dirty="0"/>
              <a:t>Linear correlation fades with high cell concentration (&gt;1.2 OD</a:t>
            </a:r>
            <a:r>
              <a:rPr lang="en-US" baseline="-25000" dirty="0"/>
              <a:t>600 nm</a:t>
            </a:r>
            <a:r>
              <a:rPr lang="en-US" dirty="0"/>
              <a:t> )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OD</a:t>
            </a:r>
            <a:r>
              <a:rPr lang="en-US" baseline="-25000" dirty="0"/>
              <a:t>600 nm </a:t>
            </a:r>
            <a:r>
              <a:rPr lang="en-US" dirty="0"/>
              <a:t>depends on optical setup (</a:t>
            </a:r>
            <a:r>
              <a:rPr lang="en-GB" dirty="0"/>
              <a:t>distance between the cell holder and instrument exit slit, monochromator optics, slit geometry, etc.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Different instruments give different results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OD</a:t>
            </a:r>
            <a:r>
              <a:rPr lang="en-US" baseline="-25000" dirty="0"/>
              <a:t>600 nm</a:t>
            </a:r>
            <a:r>
              <a:rPr lang="en-US" dirty="0"/>
              <a:t> depends on cell shape and size</a:t>
            </a:r>
          </a:p>
          <a:p>
            <a:pPr lvl="1"/>
            <a:r>
              <a:rPr lang="en-US" dirty="0"/>
              <a:t>Similar cell concentrations of different cells may give the same OD</a:t>
            </a:r>
            <a:r>
              <a:rPr lang="en-US" baseline="-25000" dirty="0"/>
              <a:t>600 nm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7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F84C61-2F1A-28E5-4526-095114EAF098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B3921F-A586-F920-B7B9-155AF903C989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Protein expression in E. coli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2EA7E214-6935-BDEE-FEF1-6C8D6A460F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5" b="5355"/>
          <a:stretch>
            <a:fillRect/>
          </a:stretch>
        </p:blipFill>
        <p:spPr bwMode="auto">
          <a:xfrm>
            <a:off x="789140" y="891383"/>
            <a:ext cx="10722516" cy="5423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D0714-6B48-0E50-5A13-41283A12CA29}"/>
              </a:ext>
            </a:extLst>
          </p:cNvPr>
          <p:cNvSpPr txBox="1"/>
          <p:nvPr/>
        </p:nvSpPr>
        <p:spPr>
          <a:xfrm>
            <a:off x="796811" y="6627168"/>
            <a:ext cx="105945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https://</a:t>
            </a:r>
            <a:r>
              <a:rPr lang="en-US" sz="900" dirty="0" err="1">
                <a:solidFill>
                  <a:schemeClr val="bg1"/>
                </a:solidFill>
              </a:rPr>
              <a:t>www.thermofisher.com</a:t>
            </a:r>
            <a:r>
              <a:rPr lang="en-US" sz="900" dirty="0">
                <a:solidFill>
                  <a:schemeClr val="bg1"/>
                </a:solidFill>
              </a:rPr>
              <a:t>/</a:t>
            </a:r>
            <a:r>
              <a:rPr lang="en-US" sz="900" dirty="0" err="1">
                <a:solidFill>
                  <a:schemeClr val="bg1"/>
                </a:solidFill>
              </a:rPr>
              <a:t>ch</a:t>
            </a:r>
            <a:r>
              <a:rPr lang="en-US" sz="900" dirty="0">
                <a:solidFill>
                  <a:schemeClr val="bg1"/>
                </a:solidFill>
              </a:rPr>
              <a:t>/</a:t>
            </a:r>
            <a:r>
              <a:rPr lang="en-US" sz="900" dirty="0" err="1">
                <a:solidFill>
                  <a:schemeClr val="bg1"/>
                </a:solidFill>
              </a:rPr>
              <a:t>en</a:t>
            </a:r>
            <a:r>
              <a:rPr lang="en-US" sz="900" dirty="0">
                <a:solidFill>
                  <a:schemeClr val="bg1"/>
                </a:solidFill>
              </a:rPr>
              <a:t>/home/life-science/cloning/cloning-learning-center/</a:t>
            </a:r>
            <a:r>
              <a:rPr lang="en-US" sz="900" dirty="0" err="1">
                <a:solidFill>
                  <a:schemeClr val="bg1"/>
                </a:solidFill>
              </a:rPr>
              <a:t>invitrogen</a:t>
            </a:r>
            <a:r>
              <a:rPr lang="en-US" sz="900" dirty="0">
                <a:solidFill>
                  <a:schemeClr val="bg1"/>
                </a:solidFill>
              </a:rPr>
              <a:t>-school-of-molecular-biology/molecular-cloning/transformation/competent-cell-selection-</a:t>
            </a:r>
            <a:r>
              <a:rPr lang="en-US" sz="900" dirty="0" err="1">
                <a:solidFill>
                  <a:schemeClr val="bg1"/>
                </a:solidFill>
              </a:rPr>
              <a:t>applications.html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01904-B53C-09CD-219E-257C6642A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95ECA-97FE-C367-F46D-80D51A2CD1BB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D219A5-9FEF-3819-543C-88A1E1FBBB4B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Protein expression in E. coli: basic requirements (on plasmid)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EBC384-9689-DEB9-D4FD-6F7C405C5719}"/>
              </a:ext>
            </a:extLst>
          </p:cNvPr>
          <p:cNvSpPr txBox="1"/>
          <p:nvPr/>
        </p:nvSpPr>
        <p:spPr>
          <a:xfrm>
            <a:off x="3250644" y="6635331"/>
            <a:ext cx="4716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The Cell: a Molecular Approach. 2</a:t>
            </a:r>
            <a:r>
              <a:rPr lang="en-US" sz="900" baseline="30000" dirty="0">
                <a:solidFill>
                  <a:schemeClr val="bg1"/>
                </a:solidFill>
              </a:rPr>
              <a:t>nd</a:t>
            </a:r>
            <a:r>
              <a:rPr lang="en-US" sz="900" dirty="0">
                <a:solidFill>
                  <a:schemeClr val="bg1"/>
                </a:solidFill>
              </a:rPr>
              <a:t> </a:t>
            </a:r>
            <a:r>
              <a:rPr lang="en-US" sz="900" dirty="0" err="1">
                <a:solidFill>
                  <a:schemeClr val="bg1"/>
                </a:solidFill>
              </a:rPr>
              <a:t>edtion</a:t>
            </a:r>
            <a:r>
              <a:rPr lang="en-US" sz="900" dirty="0">
                <a:solidFill>
                  <a:schemeClr val="bg1"/>
                </a:solidFill>
              </a:rPr>
              <a:t>, https://</a:t>
            </a:r>
            <a:r>
              <a:rPr lang="en-US" sz="900" dirty="0" err="1">
                <a:solidFill>
                  <a:schemeClr val="bg1"/>
                </a:solidFill>
              </a:rPr>
              <a:t>www.ncbi.nlm.nih.gov</a:t>
            </a:r>
            <a:r>
              <a:rPr lang="en-US" sz="900" dirty="0">
                <a:solidFill>
                  <a:schemeClr val="bg1"/>
                </a:solidFill>
              </a:rPr>
              <a:t>/books/NBK9850/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6EE3D2-45CE-28D3-4A81-8AEA099A058D}"/>
              </a:ext>
            </a:extLst>
          </p:cNvPr>
          <p:cNvSpPr txBox="1"/>
          <p:nvPr/>
        </p:nvSpPr>
        <p:spPr>
          <a:xfrm>
            <a:off x="231493" y="889843"/>
            <a:ext cx="518917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Transcription:</a:t>
            </a:r>
          </a:p>
          <a:p>
            <a:endParaRPr lang="en-US" dirty="0"/>
          </a:p>
          <a:p>
            <a:pPr lvl="1"/>
            <a:r>
              <a:rPr lang="en-US" dirty="0"/>
              <a:t>Promoter: recognition site of RNA-polymerase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Gene of interest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Terminator: signals end of transcription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2050" name="Picture 2" descr="Figure 6.4. Transcription by E. coli RNA polymerase.">
            <a:extLst>
              <a:ext uri="{FF2B5EF4-FFF2-40B4-BE49-F238E27FC236}">
                <a16:creationId xmlns:a16="http://schemas.microsoft.com/office/drawing/2014/main" id="{34F233BB-3681-7B4C-C041-3368FB05C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336" y="664437"/>
            <a:ext cx="6097390" cy="582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74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846A2-26E4-A5C2-62D2-10CEFCCA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13A7E7-A9FD-F5AF-217B-EF8626E45D6A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395784-4A94-649E-11E0-577CF8E9A82D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Protein expression in E. coli: basic requirements (on plasmid)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1E9D1E-36AE-6599-4307-946B64EFF827}"/>
              </a:ext>
            </a:extLst>
          </p:cNvPr>
          <p:cNvSpPr txBox="1"/>
          <p:nvPr/>
        </p:nvSpPr>
        <p:spPr>
          <a:xfrm>
            <a:off x="3087003" y="6627168"/>
            <a:ext cx="601799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Mahalik </a:t>
            </a:r>
            <a:r>
              <a:rPr lang="en-US" sz="900" i="1" dirty="0">
                <a:solidFill>
                  <a:schemeClr val="bg1"/>
                </a:solidFill>
              </a:rPr>
              <a:t>et al., </a:t>
            </a:r>
            <a:r>
              <a:rPr lang="en-US" sz="900" dirty="0">
                <a:solidFill>
                  <a:schemeClr val="bg1"/>
                </a:solidFill>
              </a:rPr>
              <a:t>2014, https://</a:t>
            </a:r>
            <a:r>
              <a:rPr lang="en-US" sz="900" dirty="0" err="1">
                <a:solidFill>
                  <a:schemeClr val="bg1"/>
                </a:solidFill>
              </a:rPr>
              <a:t>microbialcellfactories.biomedcentral.com</a:t>
            </a:r>
            <a:r>
              <a:rPr lang="en-US" sz="900" dirty="0">
                <a:solidFill>
                  <a:schemeClr val="bg1"/>
                </a:solidFill>
              </a:rPr>
              <a:t>/articles/10.1186/s12934-014-0177-1/figures/3</a:t>
            </a:r>
          </a:p>
        </p:txBody>
      </p:sp>
      <p:pic>
        <p:nvPicPr>
          <p:cNvPr id="3074" name="Picture 2" descr="Figure 3">
            <a:extLst>
              <a:ext uri="{FF2B5EF4-FFF2-40B4-BE49-F238E27FC236}">
                <a16:creationId xmlns:a16="http://schemas.microsoft.com/office/drawing/2014/main" id="{B8B2FB37-75CF-6B34-2C95-4E6F53D39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558" y="1052311"/>
            <a:ext cx="8501442" cy="475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5FB4CC-0427-584B-7ED2-A5646056F108}"/>
              </a:ext>
            </a:extLst>
          </p:cNvPr>
          <p:cNvSpPr txBox="1"/>
          <p:nvPr/>
        </p:nvSpPr>
        <p:spPr>
          <a:xfrm>
            <a:off x="92596" y="914400"/>
            <a:ext cx="379649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Translation:</a:t>
            </a:r>
          </a:p>
          <a:p>
            <a:endParaRPr lang="en-US" dirty="0"/>
          </a:p>
          <a:p>
            <a:pPr lvl="1"/>
            <a:r>
              <a:rPr lang="en-US" dirty="0"/>
              <a:t>Ribosome binding site (binding site of 16S RNA) </a:t>
            </a:r>
          </a:p>
          <a:p>
            <a:pPr lvl="1"/>
            <a:r>
              <a:rPr lang="en-US" dirty="0"/>
              <a:t>  </a:t>
            </a:r>
          </a:p>
          <a:p>
            <a:pPr lvl="1"/>
            <a:r>
              <a:rPr lang="en-US" dirty="0"/>
              <a:t>Start codon(s)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Stop codons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5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F550C-E182-4E78-8CD1-17BA0464E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69A329-2043-625D-E59F-BC7B9F074AFF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A80550-C487-781F-FBF9-804A415E1F65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Protein expression in E. coli: growth curve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C61AF8-9194-0512-35D0-E78CC857C139}"/>
              </a:ext>
            </a:extLst>
          </p:cNvPr>
          <p:cNvSpPr txBox="1"/>
          <p:nvPr/>
        </p:nvSpPr>
        <p:spPr>
          <a:xfrm>
            <a:off x="796811" y="6627168"/>
            <a:ext cx="105945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https://</a:t>
            </a:r>
            <a:r>
              <a:rPr lang="en-US" sz="900" dirty="0" err="1">
                <a:solidFill>
                  <a:schemeClr val="bg1"/>
                </a:solidFill>
              </a:rPr>
              <a:t>www.thermofisher.com</a:t>
            </a:r>
            <a:r>
              <a:rPr lang="en-US" sz="900" dirty="0">
                <a:solidFill>
                  <a:schemeClr val="bg1"/>
                </a:solidFill>
              </a:rPr>
              <a:t>/</a:t>
            </a:r>
            <a:r>
              <a:rPr lang="en-US" sz="900" dirty="0" err="1">
                <a:solidFill>
                  <a:schemeClr val="bg1"/>
                </a:solidFill>
              </a:rPr>
              <a:t>ch</a:t>
            </a:r>
            <a:r>
              <a:rPr lang="en-US" sz="900" dirty="0">
                <a:solidFill>
                  <a:schemeClr val="bg1"/>
                </a:solidFill>
              </a:rPr>
              <a:t>/</a:t>
            </a:r>
            <a:r>
              <a:rPr lang="en-US" sz="900" dirty="0" err="1">
                <a:solidFill>
                  <a:schemeClr val="bg1"/>
                </a:solidFill>
              </a:rPr>
              <a:t>en</a:t>
            </a:r>
            <a:r>
              <a:rPr lang="en-US" sz="900" dirty="0">
                <a:solidFill>
                  <a:schemeClr val="bg1"/>
                </a:solidFill>
              </a:rPr>
              <a:t>/home/life-science/cloning/cloning-learning-center/</a:t>
            </a:r>
            <a:r>
              <a:rPr lang="en-US" sz="900" dirty="0" err="1">
                <a:solidFill>
                  <a:schemeClr val="bg1"/>
                </a:solidFill>
              </a:rPr>
              <a:t>invitrogen</a:t>
            </a:r>
            <a:r>
              <a:rPr lang="en-US" sz="900" dirty="0">
                <a:solidFill>
                  <a:schemeClr val="bg1"/>
                </a:solidFill>
              </a:rPr>
              <a:t>-school-of-molecular-biology/molecular-cloning/transformation/competent-cell-selection-</a:t>
            </a:r>
            <a:r>
              <a:rPr lang="en-US" sz="900" dirty="0" err="1">
                <a:solidFill>
                  <a:schemeClr val="bg1"/>
                </a:solidFill>
              </a:rPr>
              <a:t>applications.html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4098" name="Picture 2" descr="An editable high resolution scientific image depicting Bacteria Growth Curve">
            <a:extLst>
              <a:ext uri="{FF2B5EF4-FFF2-40B4-BE49-F238E27FC236}">
                <a16:creationId xmlns:a16="http://schemas.microsoft.com/office/drawing/2014/main" id="{9534D7FD-B9EB-9E2B-B7F2-97E31C1E81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0" t="7967" r="21360" b="19156"/>
          <a:stretch>
            <a:fillRect/>
          </a:stretch>
        </p:blipFill>
        <p:spPr bwMode="auto">
          <a:xfrm>
            <a:off x="2432611" y="1143655"/>
            <a:ext cx="6516548" cy="547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44286A8-CF16-13BD-03F9-D5A41540BD57}"/>
              </a:ext>
            </a:extLst>
          </p:cNvPr>
          <p:cNvSpPr txBox="1"/>
          <p:nvPr/>
        </p:nvSpPr>
        <p:spPr>
          <a:xfrm>
            <a:off x="9155575" y="1331088"/>
            <a:ext cx="3036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Highest protein production</a:t>
            </a:r>
          </a:p>
          <a:p>
            <a:r>
              <a:rPr lang="en-US" dirty="0">
                <a:solidFill>
                  <a:srgbClr val="FF0000"/>
                </a:solidFill>
              </a:rPr>
              <a:t>yield: from mid-log phase (OD</a:t>
            </a:r>
            <a:r>
              <a:rPr lang="en-US" baseline="-25000" dirty="0">
                <a:solidFill>
                  <a:srgbClr val="FF0000"/>
                </a:solidFill>
              </a:rPr>
              <a:t>600 nm</a:t>
            </a:r>
            <a:r>
              <a:rPr lang="en-US" dirty="0">
                <a:solidFill>
                  <a:srgbClr val="FF0000"/>
                </a:solidFill>
              </a:rPr>
              <a:t> 0.4 for E. coli)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47ECB-8790-3BAD-5DC2-28341C1A1E92}"/>
              </a:ext>
            </a:extLst>
          </p:cNvPr>
          <p:cNvSpPr/>
          <p:nvPr/>
        </p:nvSpPr>
        <p:spPr>
          <a:xfrm>
            <a:off x="4861365" y="1364256"/>
            <a:ext cx="1261641" cy="45141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6885E-5636-3A6A-B4CF-8CCCDC7FA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75EB9D-CAD4-9A1C-05C6-15FBAA541EBB}"/>
              </a:ext>
            </a:extLst>
          </p:cNvPr>
          <p:cNvSpPr/>
          <p:nvPr/>
        </p:nvSpPr>
        <p:spPr>
          <a:xfrm>
            <a:off x="0" y="6617970"/>
            <a:ext cx="12192000" cy="240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5ECFAF-8935-282A-D3FF-C3D852EC6318}"/>
              </a:ext>
            </a:extLst>
          </p:cNvPr>
          <p:cNvSpPr/>
          <p:nvPr/>
        </p:nvSpPr>
        <p:spPr>
          <a:xfrm>
            <a:off x="0" y="0"/>
            <a:ext cx="12192000" cy="5372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Gel electrophoresis for proteins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AD428-45B8-F446-041B-88999A7E0259}"/>
              </a:ext>
            </a:extLst>
          </p:cNvPr>
          <p:cNvSpPr txBox="1"/>
          <p:nvPr/>
        </p:nvSpPr>
        <p:spPr>
          <a:xfrm>
            <a:off x="1798875" y="6563857"/>
            <a:ext cx="828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hlinkClick r:id="rId2"/>
              </a:rPr>
              <a:t>https://www.excedr.com/resources/protein-gel-electrophoresis</a:t>
            </a:r>
            <a:endParaRPr lang="en-US" sz="900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Huang et al., 2018, https://</a:t>
            </a:r>
            <a:r>
              <a:rPr lang="en-US" sz="900" dirty="0" err="1">
                <a:solidFill>
                  <a:schemeClr val="bg1"/>
                </a:solidFill>
              </a:rPr>
              <a:t>www.researchgate.net</a:t>
            </a:r>
            <a:r>
              <a:rPr lang="en-US" sz="900" dirty="0">
                <a:solidFill>
                  <a:schemeClr val="bg1"/>
                </a:solidFill>
              </a:rPr>
              <a:t>/figure/Gelation-mechanism-of-polyacrylamide-hydrogels-Ammonium-persulfate-APS-acts-as-a_fig1_322216388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549CA4-0EAE-997A-3E8C-E6285117A114}"/>
              </a:ext>
            </a:extLst>
          </p:cNvPr>
          <p:cNvSpPr txBox="1"/>
          <p:nvPr/>
        </p:nvSpPr>
        <p:spPr>
          <a:xfrm>
            <a:off x="115747" y="740780"/>
            <a:ext cx="5441258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Definition: </a:t>
            </a:r>
            <a:r>
              <a:rPr lang="en-GB" dirty="0"/>
              <a:t>standard laboratory technique by which proteins are separated by size </a:t>
            </a:r>
          </a:p>
          <a:p>
            <a:r>
              <a:rPr lang="en-GB" dirty="0"/>
              <a:t>(and charge)</a:t>
            </a:r>
          </a:p>
          <a:p>
            <a:r>
              <a:rPr lang="en-GB" b="1" dirty="0"/>
              <a:t>Use: </a:t>
            </a:r>
            <a:r>
              <a:rPr lang="en-GB" dirty="0"/>
              <a:t>Compare production yields, confirm presence/absence, assess purity of sample, </a:t>
            </a:r>
          </a:p>
          <a:p>
            <a:r>
              <a:rPr lang="en-GB" dirty="0"/>
              <a:t>proteomics, etc.</a:t>
            </a:r>
          </a:p>
          <a:p>
            <a:r>
              <a:rPr lang="en-GB" b="1" dirty="0"/>
              <a:t>Principle (SDS-PAGE):</a:t>
            </a:r>
          </a:p>
          <a:p>
            <a:r>
              <a:rPr lang="en-GB" b="1" dirty="0"/>
              <a:t>Sample preparation:</a:t>
            </a:r>
          </a:p>
          <a:p>
            <a:endParaRPr lang="en-US" b="1" dirty="0"/>
          </a:p>
          <a:p>
            <a:r>
              <a:rPr lang="en-US" sz="1400" dirty="0"/>
              <a:t>Gel: acrylamide + </a:t>
            </a:r>
            <a:r>
              <a:rPr lang="en-US" sz="1400" dirty="0" err="1"/>
              <a:t>bisacrylamide</a:t>
            </a:r>
            <a:r>
              <a:rPr lang="en-US" sz="1400" dirty="0"/>
              <a:t> + ammonium persulfate (APS, polymerizing agent) </a:t>
            </a:r>
          </a:p>
          <a:p>
            <a:r>
              <a:rPr lang="en-US" sz="1400" dirty="0"/>
              <a:t>-&gt; polyacrylamide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Stacking gel: gel that stacks into a tight band before separation</a:t>
            </a:r>
          </a:p>
          <a:p>
            <a:r>
              <a:rPr lang="en-US" sz="1400" dirty="0"/>
              <a:t>Resolving gel: gel that separates proteins based on size</a:t>
            </a:r>
          </a:p>
          <a:p>
            <a:r>
              <a:rPr lang="en-US" sz="1400" dirty="0"/>
              <a:t>Sample buffer: buffer/solution where sample is (proteins)</a:t>
            </a:r>
          </a:p>
          <a:p>
            <a:r>
              <a:rPr lang="en-US" sz="1400" dirty="0"/>
              <a:t>Stacking gel buffer: buffer within stacking gel</a:t>
            </a:r>
          </a:p>
          <a:p>
            <a:r>
              <a:rPr lang="en-US" sz="1400" dirty="0"/>
              <a:t>Resolving gel buffer: buffer within resolving gel</a:t>
            </a:r>
          </a:p>
          <a:p>
            <a:r>
              <a:rPr lang="en-US" sz="1400" dirty="0"/>
              <a:t>Running buffer: buffer within gel tank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B63C6AE8-41D2-BCFD-F650-95CECDE6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067" y="577000"/>
            <a:ext cx="3206186" cy="6001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4" descr="Gelation mechanism of polyacrylamide hydrogels. Ammonium persulfate (APS) acts as a free-radical initiator, while Tetramethylethylenediamine (TEMED) catalyzes the polymerization. The bis-acrylamide crosslinks the polyacrylamide chains to form a hydrogel network.">
            <a:extLst>
              <a:ext uri="{FF2B5EF4-FFF2-40B4-BE49-F238E27FC236}">
                <a16:creationId xmlns:a16="http://schemas.microsoft.com/office/drawing/2014/main" id="{CE578E3D-1309-DB79-F413-A2978C6102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362446" cy="3362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8" name="Picture 8" descr="Gelation mechanism of polyacrylamide hydrogels. Ammonium persulfate... |  Download Scientific Diagram">
            <a:extLst>
              <a:ext uri="{FF2B5EF4-FFF2-40B4-BE49-F238E27FC236}">
                <a16:creationId xmlns:a16="http://schemas.microsoft.com/office/drawing/2014/main" id="{6ACBE911-B3BF-9DA3-2E11-DB8678E09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866" y="2973522"/>
            <a:ext cx="2521053" cy="1810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F30643E-8F54-0E3E-D2A5-C35475E0F502}"/>
              </a:ext>
            </a:extLst>
          </p:cNvPr>
          <p:cNvSpPr txBox="1"/>
          <p:nvPr/>
        </p:nvSpPr>
        <p:spPr>
          <a:xfrm>
            <a:off x="3759623" y="5996226"/>
            <a:ext cx="476457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sz="1400" dirty="0"/>
              <a:t>Note: other types of PAGE exist (native PAGE, 2D-PAGE,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12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6913</TotalTime>
  <Words>841</Words>
  <Application>Microsoft Macintosh PowerPoint</Application>
  <PresentationFormat>Widescreen</PresentationFormat>
  <Paragraphs>135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Lab on cell-free synthetic biology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Ollagnon  Marin</dc:creator>
  <cp:lastModifiedBy>Ollagnon  Marin</cp:lastModifiedBy>
  <cp:revision>51</cp:revision>
  <dcterms:created xsi:type="dcterms:W3CDTF">2025-09-12T14:24:12Z</dcterms:created>
  <dcterms:modified xsi:type="dcterms:W3CDTF">2025-09-23T11:56:46Z</dcterms:modified>
</cp:coreProperties>
</file>